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7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0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9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8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2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3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7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ED5F-08AD-4895-B283-A068A1F90EC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FBC2A-B031-4A2C-94D8-36E3A250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0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Chemical Reactions Review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Answers to 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1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413679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What is a physical change? Give 2 examples.</a:t>
            </a:r>
          </a:p>
          <a:p>
            <a:pPr marL="0" indent="0">
              <a:buNone/>
            </a:pPr>
            <a:r>
              <a:rPr lang="en-US" dirty="0" smtClean="0"/>
              <a:t>-no new substance is formed. Ex) phase changes, changing shape or size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2. What is a chemical change? Give 2 examples.</a:t>
            </a:r>
          </a:p>
          <a:p>
            <a:pPr>
              <a:buFontTx/>
              <a:buChar char="-"/>
            </a:pPr>
            <a:r>
              <a:rPr lang="en-US" dirty="0" smtClean="0"/>
              <a:t>New substance forms. Ex) burning, bubbling, gas is produced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3. Which of the following are chemical changes?</a:t>
            </a:r>
          </a:p>
          <a:p>
            <a:pPr marL="514350" indent="-514350">
              <a:buAutoNum type="alphaLcPeriod"/>
            </a:pPr>
            <a:r>
              <a:rPr lang="en-US" dirty="0" smtClean="0"/>
              <a:t>Mixing a metal with an acid</a:t>
            </a:r>
          </a:p>
          <a:p>
            <a:pPr marL="0" indent="0">
              <a:buNone/>
            </a:pPr>
            <a:r>
              <a:rPr lang="en-US" dirty="0" smtClean="0"/>
              <a:t>d. Combining vinegar and baking soda</a:t>
            </a:r>
          </a:p>
          <a:p>
            <a:pPr marL="0" indent="0">
              <a:buNone/>
            </a:pPr>
            <a:r>
              <a:rPr lang="en-US" dirty="0" smtClean="0"/>
              <a:t>e. Burning wood in a campfire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4. List the 5 types of evidence that a chemical reaction has occurred.</a:t>
            </a:r>
          </a:p>
          <a:p>
            <a:pPr marL="0" indent="0">
              <a:buNone/>
            </a:pPr>
            <a:r>
              <a:rPr lang="en-US" dirty="0" smtClean="0"/>
              <a:t>Bubbles (gas), precipitate (solid), energy change, odor, color change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5. For the following reaction, underline the reactants and circle the products.</a:t>
            </a:r>
          </a:p>
          <a:p>
            <a:pPr marL="0" indent="0">
              <a:buNone/>
            </a:pPr>
            <a:r>
              <a:rPr lang="en-US" dirty="0" smtClean="0"/>
              <a:t>Reactants: AgNO</a:t>
            </a:r>
            <a:r>
              <a:rPr lang="en-US" baseline="-25000" dirty="0" smtClean="0"/>
              <a:t>3</a:t>
            </a:r>
            <a:r>
              <a:rPr lang="en-US" dirty="0" smtClean="0"/>
              <a:t> + </a:t>
            </a:r>
            <a:r>
              <a:rPr lang="en-US" dirty="0" err="1" smtClean="0"/>
              <a:t>KCl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Products: </a:t>
            </a:r>
            <a:r>
              <a:rPr lang="en-US" dirty="0" err="1" smtClean="0"/>
              <a:t>AgCl</a:t>
            </a:r>
            <a:r>
              <a:rPr lang="en-US" dirty="0" smtClean="0"/>
              <a:t> + KNO</a:t>
            </a:r>
            <a:r>
              <a:rPr lang="en-US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8577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63364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6. True or False: Doing something to increase the collisions between particles will cause the rate of the reaction to increase (reaction will occur faster). 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-True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7. Why does increasing the temperature of the reactants cause the reaction to occur faster?</a:t>
            </a:r>
          </a:p>
          <a:p>
            <a:pPr marL="0" indent="0">
              <a:buNone/>
            </a:pPr>
            <a:r>
              <a:rPr lang="en-US" dirty="0" smtClean="0"/>
              <a:t>-increasing the temperature increases the amount of energy which makes the particles move faster which means that they will collide more often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8. Why does increasing the concentration of the reactants cause the reaction to occur faster?</a:t>
            </a:r>
          </a:p>
          <a:p>
            <a:pPr marL="0" indent="0">
              <a:buNone/>
            </a:pPr>
            <a:r>
              <a:rPr lang="en-US" dirty="0" smtClean="0"/>
              <a:t>-more particles increases the changes of the particles colliding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9. Why does increasing the surface area of the reactants cause the reaction to occur faster?</a:t>
            </a:r>
          </a:p>
          <a:p>
            <a:pPr marL="0" indent="0">
              <a:buNone/>
            </a:pPr>
            <a:r>
              <a:rPr lang="en-US" dirty="0" smtClean="0"/>
              <a:t>-more SA makes the reaction happen faster because there is more of the reaction exposed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1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63364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10. Why does adding a catalyst to the reactants cause the reaction to occur faster?</a:t>
            </a:r>
          </a:p>
          <a:p>
            <a:pPr marL="0" indent="0">
              <a:buNone/>
            </a:pPr>
            <a:r>
              <a:rPr lang="en-US" dirty="0" smtClean="0"/>
              <a:t>-a catalyst will lower the activation energy so there is less energy needed to start the reaction; therefore, the reaction speeds up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11. What does the Law of Conservation of Mass state? </a:t>
            </a:r>
          </a:p>
          <a:p>
            <a:pPr marL="0" indent="0">
              <a:buNone/>
            </a:pPr>
            <a:r>
              <a:rPr lang="en-US" dirty="0" smtClean="0"/>
              <a:t>-matter cannot be created or destroyed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12. How are exothermic and endothermic reactions different?</a:t>
            </a:r>
          </a:p>
          <a:p>
            <a:pPr marL="0" indent="0">
              <a:buNone/>
            </a:pPr>
            <a:r>
              <a:rPr lang="en-US" dirty="0" smtClean="0"/>
              <a:t>Exothermic—heat is released</a:t>
            </a:r>
          </a:p>
          <a:p>
            <a:pPr marL="0" indent="0">
              <a:buNone/>
            </a:pPr>
            <a:r>
              <a:rPr lang="en-US" dirty="0" smtClean="0"/>
              <a:t>Endothermic—heat is absorbed (feels cool to the touch)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13. Describe what happens in each of the 4 types of chemical reactions: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7030A0"/>
                </a:solidFill>
              </a:rPr>
              <a:t>synthesis</a:t>
            </a:r>
            <a:r>
              <a:rPr lang="en-US" dirty="0" smtClean="0"/>
              <a:t>—2 reactants put together to make one product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7030A0"/>
                </a:solidFill>
              </a:rPr>
              <a:t>Decomposition</a:t>
            </a:r>
            <a:r>
              <a:rPr lang="en-US" dirty="0" smtClean="0"/>
              <a:t>—1 reactant breaks down to make 2 products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7030A0"/>
                </a:solidFill>
              </a:rPr>
              <a:t>Single replacement</a:t>
            </a:r>
            <a:r>
              <a:rPr lang="en-US" dirty="0" smtClean="0"/>
              <a:t>—one element replaces another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7030A0"/>
                </a:solidFill>
              </a:rPr>
              <a:t>Double replacement</a:t>
            </a:r>
            <a:r>
              <a:rPr lang="en-US" dirty="0" smtClean="0"/>
              <a:t>—two elements replace each other</a:t>
            </a:r>
          </a:p>
        </p:txBody>
      </p:sp>
    </p:spTree>
    <p:extLst>
      <p:ext uri="{BB962C8B-B14F-4D97-AF65-F5344CB8AC3E}">
        <p14:creationId xmlns:p14="http://schemas.microsoft.com/office/powerpoint/2010/main" val="153510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2"/>
            <a:ext cx="10515600" cy="62720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14. How do you balance a chemical equation? You can add a </a:t>
            </a:r>
            <a:r>
              <a:rPr lang="en-US" u="sng" dirty="0" smtClean="0">
                <a:solidFill>
                  <a:srgbClr val="7030A0"/>
                </a:solidFill>
              </a:rPr>
              <a:t>coefficient</a:t>
            </a:r>
            <a:r>
              <a:rPr lang="en-US" dirty="0" smtClean="0">
                <a:solidFill>
                  <a:srgbClr val="7030A0"/>
                </a:solidFill>
              </a:rPr>
              <a:t> but cannot add/change a </a:t>
            </a:r>
            <a:r>
              <a:rPr lang="en-US" u="sng" dirty="0" smtClean="0">
                <a:solidFill>
                  <a:srgbClr val="7030A0"/>
                </a:solidFill>
              </a:rPr>
              <a:t>subscript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15. Balance the following equations and tell what kind of reaction it is:</a:t>
            </a:r>
          </a:p>
          <a:p>
            <a:pPr marL="514350" indent="-514350">
              <a:buAutoNum type="alphaLcPeriod"/>
            </a:pPr>
            <a:r>
              <a:rPr lang="en-US" u="sng" dirty="0" smtClean="0"/>
              <a:t>2</a:t>
            </a:r>
            <a:r>
              <a:rPr lang="en-US" dirty="0" smtClean="0"/>
              <a:t>Al + </a:t>
            </a:r>
            <a:r>
              <a:rPr lang="en-US" u="sng" dirty="0" smtClean="0"/>
              <a:t>3</a:t>
            </a:r>
            <a:r>
              <a:rPr lang="en-US" dirty="0" smtClean="0"/>
              <a:t>NiBr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u="sng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AlBr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+ </a:t>
            </a:r>
            <a:r>
              <a:rPr lang="en-US" u="sng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Ni     single replacement</a:t>
            </a:r>
          </a:p>
          <a:p>
            <a:pPr marL="514350" indent="-514350">
              <a:buAutoNum type="alphaLcPeriod"/>
            </a:pPr>
            <a:r>
              <a:rPr lang="en-US" dirty="0" smtClean="0">
                <a:sym typeface="Wingdings" panose="05000000000000000000" pitchFamily="2" charset="2"/>
              </a:rPr>
              <a:t>S</a:t>
            </a:r>
            <a:r>
              <a:rPr lang="en-US" baseline="-25000" dirty="0" smtClean="0">
                <a:sym typeface="Wingdings" panose="05000000000000000000" pitchFamily="2" charset="2"/>
              </a:rPr>
              <a:t>8</a:t>
            </a:r>
            <a:r>
              <a:rPr lang="en-US" dirty="0" smtClean="0">
                <a:sym typeface="Wingdings" panose="05000000000000000000" pitchFamily="2" charset="2"/>
              </a:rPr>
              <a:t> + </a:t>
            </a:r>
            <a:r>
              <a:rPr lang="en-US" u="sng" dirty="0" smtClean="0">
                <a:sym typeface="Wingdings" panose="05000000000000000000" pitchFamily="2" charset="2"/>
              </a:rPr>
              <a:t>12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u="sng" dirty="0" smtClean="0">
                <a:sym typeface="Wingdings" panose="05000000000000000000" pitchFamily="2" charset="2"/>
              </a:rPr>
              <a:t>8</a:t>
            </a:r>
            <a:r>
              <a:rPr lang="en-US" dirty="0" smtClean="0">
                <a:sym typeface="Wingdings" panose="05000000000000000000" pitchFamily="2" charset="2"/>
              </a:rPr>
              <a:t>SO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   synthesis</a:t>
            </a:r>
          </a:p>
          <a:p>
            <a:pPr marL="514350" indent="-514350">
              <a:buAutoNum type="alphaLcPeriod"/>
            </a:pPr>
            <a:r>
              <a:rPr lang="en-US" u="sng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HgO  </a:t>
            </a:r>
            <a:r>
              <a:rPr lang="en-US" u="sng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Hg + 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   decomposition</a:t>
            </a:r>
          </a:p>
          <a:p>
            <a:pPr marL="514350" indent="-514350">
              <a:buAutoNum type="alphaLcPeriod"/>
            </a:pPr>
            <a:r>
              <a:rPr lang="en-US" dirty="0" smtClean="0">
                <a:sym typeface="Wingdings" panose="05000000000000000000" pitchFamily="2" charset="2"/>
              </a:rPr>
              <a:t>Zn + </a:t>
            </a:r>
            <a:r>
              <a:rPr lang="en-US" u="sng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HCl  ZnCl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+ 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  single replacement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16. The substance that is formed in a reaction is called</a:t>
            </a:r>
            <a:r>
              <a:rPr lang="en-US" dirty="0" smtClean="0">
                <a:sym typeface="Wingdings" panose="05000000000000000000" pitchFamily="2" charset="2"/>
              </a:rPr>
              <a:t>—product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17. When gasoline is burned, are new atoms formed or are new molecules formed?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-molecules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18. The substance that is changed in a reaction is called</a:t>
            </a:r>
            <a:r>
              <a:rPr lang="en-US" dirty="0" smtClean="0">
                <a:sym typeface="Wingdings" panose="05000000000000000000" pitchFamily="2" charset="2"/>
              </a:rPr>
              <a:t>—reactant 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228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6362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19. A chemical equation is balanced by adding or changing the</a:t>
            </a:r>
            <a:r>
              <a:rPr lang="en-US" dirty="0" smtClean="0"/>
              <a:t> –coefficient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20. In a balanced reaction, the total mass of the reactants is equal to the total mass of the</a:t>
            </a:r>
            <a:r>
              <a:rPr lang="en-US" dirty="0" smtClean="0"/>
              <a:t>—products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21. What is a short way to describe chemical reactions using formulas and other symbols?</a:t>
            </a:r>
          </a:p>
          <a:p>
            <a:pPr marL="0" indent="0">
              <a:buNone/>
            </a:pPr>
            <a:r>
              <a:rPr lang="en-US" dirty="0" smtClean="0"/>
              <a:t>-chemical equation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22. Substances to the right of the arrow in a reaction are called</a:t>
            </a:r>
            <a:r>
              <a:rPr lang="en-US" dirty="0" smtClean="0"/>
              <a:t>—products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23. Substances to the left of the arrow in a reaction are called</a:t>
            </a:r>
            <a:r>
              <a:rPr lang="en-US" dirty="0" smtClean="0"/>
              <a:t>—reactants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24. Reactions that release energy are called</a:t>
            </a:r>
            <a:r>
              <a:rPr lang="en-US" dirty="0" smtClean="0"/>
              <a:t>—exothermic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25. Why would you add a catalyst to a chemical reaction?</a:t>
            </a:r>
          </a:p>
          <a:p>
            <a:pPr marL="0" indent="0">
              <a:buNone/>
            </a:pPr>
            <a:r>
              <a:rPr lang="en-US" dirty="0" smtClean="0"/>
              <a:t>-to speed it up</a:t>
            </a:r>
          </a:p>
        </p:txBody>
      </p:sp>
    </p:spTree>
    <p:extLst>
      <p:ext uri="{BB962C8B-B14F-4D97-AF65-F5344CB8AC3E}">
        <p14:creationId xmlns:p14="http://schemas.microsoft.com/office/powerpoint/2010/main" val="370342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62591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26. What kind of change is not actually a change in the particles themselves, but may be a change in the size, shape, or state of matter?</a:t>
            </a:r>
          </a:p>
          <a:p>
            <a:pPr marL="0" indent="0">
              <a:buNone/>
            </a:pPr>
            <a:r>
              <a:rPr lang="en-US" dirty="0" smtClean="0"/>
              <a:t>-physical change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27. Energy being released is a sign of what?</a:t>
            </a:r>
          </a:p>
          <a:p>
            <a:pPr marL="0" indent="0">
              <a:buNone/>
            </a:pPr>
            <a:r>
              <a:rPr lang="en-US" dirty="0" smtClean="0"/>
              <a:t>-chemical change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28. Why does food cook faster at a higher temperature? </a:t>
            </a:r>
          </a:p>
          <a:p>
            <a:pPr marL="0" indent="0">
              <a:buNone/>
            </a:pPr>
            <a:r>
              <a:rPr lang="en-US" dirty="0" smtClean="0"/>
              <a:t>-the particles are moving faster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29. What happens to the atoms in a chemical reaction?</a:t>
            </a:r>
          </a:p>
          <a:p>
            <a:pPr marL="0" indent="0">
              <a:buNone/>
            </a:pPr>
            <a:r>
              <a:rPr lang="en-US" dirty="0" smtClean="0"/>
              <a:t>They are rearranged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30. What says that matter is not created or destroyed, but is conserved?</a:t>
            </a:r>
          </a:p>
          <a:p>
            <a:pPr marL="0" indent="0">
              <a:buNone/>
            </a:pPr>
            <a:r>
              <a:rPr lang="en-US" dirty="0" smtClean="0"/>
              <a:t>-Law of Conservation of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4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334"/>
            <a:ext cx="10515600" cy="62333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31. An insoluble solid compound that comes out of solution during a double replacement is a</a:t>
            </a:r>
            <a:r>
              <a:rPr lang="en-US" dirty="0" smtClean="0"/>
              <a:t>—precipitate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32. If there is no coefficient written, what does that mean?</a:t>
            </a:r>
          </a:p>
          <a:p>
            <a:pPr marL="0" indent="0">
              <a:buNone/>
            </a:pPr>
            <a:r>
              <a:rPr lang="en-US" dirty="0" smtClean="0"/>
              <a:t>-the coefficient = 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33. A log burning is an example of what type of reaction?</a:t>
            </a:r>
          </a:p>
          <a:p>
            <a:pPr marL="0" indent="0">
              <a:buNone/>
            </a:pPr>
            <a:r>
              <a:rPr lang="en-US" dirty="0" smtClean="0"/>
              <a:t>-chemical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34. What kind of change is dissolving?</a:t>
            </a:r>
          </a:p>
          <a:p>
            <a:pPr marL="0" indent="0">
              <a:buNone/>
            </a:pPr>
            <a:r>
              <a:rPr lang="en-US" dirty="0" smtClean="0"/>
              <a:t>-physical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6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786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Chemical Reactions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ASD2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Review</dc:title>
  <dc:creator>Jennifer Rogers</dc:creator>
  <cp:lastModifiedBy>Jennifer Rogers</cp:lastModifiedBy>
  <cp:revision>7</cp:revision>
  <dcterms:created xsi:type="dcterms:W3CDTF">2015-12-01T00:30:28Z</dcterms:created>
  <dcterms:modified xsi:type="dcterms:W3CDTF">2015-12-01T00:53:34Z</dcterms:modified>
</cp:coreProperties>
</file>